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34"/>
  </p:notesMasterIdLst>
  <p:sldIdLst>
    <p:sldId id="264" r:id="rId5"/>
    <p:sldId id="313" r:id="rId6"/>
    <p:sldId id="314" r:id="rId7"/>
    <p:sldId id="354" r:id="rId8"/>
    <p:sldId id="369" r:id="rId9"/>
    <p:sldId id="370" r:id="rId10"/>
    <p:sldId id="371" r:id="rId11"/>
    <p:sldId id="383" r:id="rId12"/>
    <p:sldId id="384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19" r:id="rId24"/>
    <p:sldId id="320" r:id="rId25"/>
    <p:sldId id="323" r:id="rId26"/>
    <p:sldId id="331" r:id="rId27"/>
    <p:sldId id="332" r:id="rId28"/>
    <p:sldId id="330" r:id="rId29"/>
    <p:sldId id="382" r:id="rId30"/>
    <p:sldId id="386" r:id="rId31"/>
    <p:sldId id="347" r:id="rId32"/>
    <p:sldId id="35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A2AE"/>
    <a:srgbClr val="5495EB"/>
    <a:srgbClr val="185168"/>
    <a:srgbClr val="1EC7D0"/>
    <a:srgbClr val="307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1320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12/12/2025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0C0817-A112-4847-8014-A94B7D2A4EA3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2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186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64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76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C646AA-F36E-4540-911D-FFFC0A0EF24A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4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5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78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639164"/>
            <a:ext cx="9292959" cy="1522833"/>
          </a:xfrm>
          <a:solidFill>
            <a:schemeClr val="tx2"/>
          </a:solidFill>
        </p:spPr>
        <p:txBody>
          <a:bodyPr>
            <a:noAutofit/>
          </a:bodyPr>
          <a:lstStyle/>
          <a:p>
            <a:r>
              <a:rPr lang="en-US" sz="3200" b="1" dirty="0">
                <a:latin typeface="Copperplate Gothic Bold" panose="020E0705020206020404" pitchFamily="34" charset="0"/>
              </a:rPr>
              <a:t>Controlling Volume with Hand Gestures using a Webcam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D9A53-D231-6A68-1108-E6C25FD1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00" y="-840"/>
            <a:ext cx="1625580" cy="1457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BBF812-7D9C-499A-A06F-05FBD8EA4883}"/>
              </a:ext>
            </a:extLst>
          </p:cNvPr>
          <p:cNvSpPr txBox="1"/>
          <p:nvPr/>
        </p:nvSpPr>
        <p:spPr>
          <a:xfrm>
            <a:off x="1510149" y="4617245"/>
            <a:ext cx="3434384" cy="36933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IN" u="sng" dirty="0"/>
              <a:t>Mentor:</a:t>
            </a:r>
            <a:r>
              <a:rPr lang="en-IN" dirty="0"/>
              <a:t> Dr. D. Bhanu Prakash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81946-AC26-F89F-B16A-108C1156EAA3}"/>
              </a:ext>
            </a:extLst>
          </p:cNvPr>
          <p:cNvSpPr txBox="1"/>
          <p:nvPr/>
        </p:nvSpPr>
        <p:spPr>
          <a:xfrm>
            <a:off x="7792720" y="4429760"/>
            <a:ext cx="4145280" cy="2039917"/>
          </a:xfrm>
          <a:prstGeom prst="rect">
            <a:avLst/>
          </a:prstGeom>
          <a:solidFill>
            <a:srgbClr val="5AA2AE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u="sng" dirty="0"/>
              <a:t>Presented by:-</a:t>
            </a:r>
            <a:r>
              <a:rPr lang="en-US" dirty="0"/>
              <a:t>  BATCH ‘A’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SNEHIL GHOSH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AMRUTHA VERSHANI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GAUTHAM N CHIPKAR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AYUSH GORGE </a:t>
            </a:r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E583B-A7BF-60A4-D37F-93EF648FDA47}"/>
              </a:ext>
            </a:extLst>
          </p:cNvPr>
          <p:cNvSpPr/>
          <p:nvPr/>
        </p:nvSpPr>
        <p:spPr>
          <a:xfrm>
            <a:off x="135468" y="1882925"/>
            <a:ext cx="2963333" cy="3447098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E714E-D70C-FE2F-0CC5-684926C8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Multi-threading Architecture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1507A-AEC2-67EF-0B38-E0DB4233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19" y="2096347"/>
            <a:ext cx="2624014" cy="269578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Threads involved:</a:t>
            </a:r>
          </a:p>
          <a:p>
            <a:r>
              <a:rPr lang="en-US" sz="1800" dirty="0" err="1"/>
              <a:t>Tkinter</a:t>
            </a:r>
            <a:r>
              <a:rPr lang="en-US" sz="1800" dirty="0"/>
              <a:t> </a:t>
            </a:r>
            <a:r>
              <a:rPr lang="en-US" sz="1800" dirty="0" err="1"/>
              <a:t>mainloop</a:t>
            </a:r>
            <a:endParaRPr lang="en-US" sz="1800" dirty="0"/>
          </a:p>
          <a:p>
            <a:r>
              <a:rPr lang="en-US" sz="1800" dirty="0"/>
              <a:t>Child process I/O reader</a:t>
            </a:r>
          </a:p>
          <a:p>
            <a:r>
              <a:rPr lang="en-US" sz="1800" dirty="0"/>
              <a:t>Hotkey listener</a:t>
            </a:r>
          </a:p>
          <a:p>
            <a:r>
              <a:rPr lang="en-US" sz="1800" dirty="0"/>
              <a:t>OpenCV camera capture</a:t>
            </a:r>
          </a:p>
          <a:p>
            <a:r>
              <a:rPr lang="en-US" sz="1800" dirty="0"/>
              <a:t>Gesture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96A63-D269-A385-1F0B-F9BCF683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1" y="1792936"/>
            <a:ext cx="8965548" cy="50040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BA4DB-9398-813C-C74E-306DAEB4DD73}"/>
              </a:ext>
            </a:extLst>
          </p:cNvPr>
          <p:cNvSpPr/>
          <p:nvPr/>
        </p:nvSpPr>
        <p:spPr>
          <a:xfrm>
            <a:off x="11540067" y="6290733"/>
            <a:ext cx="237066" cy="279400"/>
          </a:xfrm>
          <a:prstGeom prst="rect">
            <a:avLst/>
          </a:prstGeom>
          <a:solidFill>
            <a:srgbClr val="549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30C833-8E8F-844A-3663-2C1A4A234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3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8410-E7DB-CF94-61A1-D1F6AE5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Pycaw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60A3-01EF-CC75-5AFB-8714B366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86" y="2003213"/>
            <a:ext cx="11691814" cy="42062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Pycaw</a:t>
            </a:r>
            <a:r>
              <a:rPr lang="en-US" dirty="0"/>
              <a:t> internally uses </a:t>
            </a:r>
            <a:r>
              <a:rPr lang="en-US" b="1" dirty="0"/>
              <a:t>Windows Core Audio COM interfaces</a:t>
            </a:r>
            <a:r>
              <a:rPr lang="en-US" dirty="0"/>
              <a:t>, which have strict threading &amp; initialization rules. </a:t>
            </a:r>
            <a:r>
              <a:rPr lang="en-US" dirty="0" err="1"/>
              <a:t>Tkinter’s</a:t>
            </a:r>
            <a:r>
              <a:rPr lang="en-US" dirty="0"/>
              <a:t> main thread, hotkey threads, and gesture-processing loops all interfere with stable COM usage. Running </a:t>
            </a:r>
            <a:r>
              <a:rPr lang="en-US" dirty="0" err="1"/>
              <a:t>CoInitialize</a:t>
            </a:r>
            <a:r>
              <a:rPr lang="en-US" dirty="0"/>
              <a:t> multiple times or from unpredictable threads leads to undefined </a:t>
            </a:r>
            <a:r>
              <a:rPr lang="en-US" dirty="0" err="1"/>
              <a:t>behaviour</a:t>
            </a:r>
            <a:r>
              <a:rPr lang="en-US" dirty="0"/>
              <a:t> — typically:</a:t>
            </a:r>
          </a:p>
          <a:p>
            <a:r>
              <a:rPr lang="en-US" dirty="0"/>
              <a:t>COM </a:t>
            </a:r>
            <a:r>
              <a:rPr lang="en-US" dirty="0" err="1"/>
              <a:t>initialisation</a:t>
            </a:r>
            <a:r>
              <a:rPr lang="en-US" dirty="0"/>
              <a:t> errors</a:t>
            </a:r>
          </a:p>
          <a:p>
            <a:r>
              <a:rPr lang="en-US" dirty="0"/>
              <a:t>Random crashes</a:t>
            </a:r>
          </a:p>
          <a:p>
            <a:r>
              <a:rPr lang="en-US" dirty="0"/>
              <a:t>Memory access violations</a:t>
            </a:r>
          </a:p>
          <a:p>
            <a:r>
              <a:rPr lang="en-US" dirty="0"/>
              <a:t>Volume endpoint returning null or invalid pointers</a:t>
            </a:r>
          </a:p>
          <a:p>
            <a:r>
              <a:rPr lang="en-US" dirty="0"/>
              <a:t>In Python, the </a:t>
            </a:r>
            <a:r>
              <a:rPr lang="en-US" b="1" dirty="0"/>
              <a:t>GIL does not protect Windows COM</a:t>
            </a:r>
            <a:r>
              <a:rPr lang="en-US" dirty="0"/>
              <a:t>, meaning threads still behave differently at the OS-level. </a:t>
            </a:r>
            <a:r>
              <a:rPr lang="en-US" dirty="0" err="1"/>
              <a:t>MediaPipe</a:t>
            </a:r>
            <a:r>
              <a:rPr lang="en-US" dirty="0"/>
              <a:t> and </a:t>
            </a:r>
            <a:r>
              <a:rPr lang="en-US" dirty="0" err="1"/>
              <a:t>Tkinter</a:t>
            </a:r>
            <a:r>
              <a:rPr lang="en-US" dirty="0"/>
              <a:t> add additional complexity — both spawn native code operations that COM cannot safely coexist with in the same thread.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FA316-36BB-8A7A-02AE-F75CEA3DB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99D557-7662-34CB-38E5-6EB2BEA35FA5}"/>
              </a:ext>
            </a:extLst>
          </p:cNvPr>
          <p:cNvSpPr/>
          <p:nvPr/>
        </p:nvSpPr>
        <p:spPr>
          <a:xfrm>
            <a:off x="67735" y="1891391"/>
            <a:ext cx="11243732" cy="4306208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A39CF-0E22-3896-4FAD-C61ED995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8931-CD21-0961-1221-709CDA1B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2011680"/>
            <a:ext cx="10749932" cy="4562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child process solves the COM instability by isolating </a:t>
            </a:r>
            <a:r>
              <a:rPr lang="en-US" dirty="0" err="1"/>
              <a:t>pycaw</a:t>
            </a:r>
            <a:r>
              <a:rPr lang="en-US" dirty="0"/>
              <a:t> inside a dedicated interpreter instance.</a:t>
            </a:r>
          </a:p>
          <a:p>
            <a:pPr lvl="1"/>
            <a:r>
              <a:rPr lang="en-US" dirty="0"/>
              <a:t>It initializes COM exactly once using </a:t>
            </a:r>
            <a:r>
              <a:rPr lang="en-US" b="1" dirty="0" err="1"/>
              <a:t>CoInitialize</a:t>
            </a:r>
            <a:r>
              <a:rPr lang="en-US" b="1" dirty="0"/>
              <a:t>()</a:t>
            </a:r>
            <a:r>
              <a:rPr lang="en-US" dirty="0"/>
              <a:t>, avoiding thread collisions.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MediaPipe</a:t>
            </a:r>
            <a:r>
              <a:rPr lang="en-US" dirty="0"/>
              <a:t>, or hotkey threads ever touch this process.</a:t>
            </a:r>
          </a:p>
          <a:p>
            <a:pPr lvl="1"/>
            <a:r>
              <a:rPr lang="en-US" dirty="0"/>
              <a:t>Only clean text commands pass through stdin/</a:t>
            </a:r>
            <a:r>
              <a:rPr lang="en-US" dirty="0" err="1"/>
              <a:t>stdout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prevents:</a:t>
            </a:r>
          </a:p>
          <a:p>
            <a:pPr lvl="1"/>
            <a:r>
              <a:rPr lang="en-US" dirty="0"/>
              <a:t>Invalid COM pointer reuse</a:t>
            </a:r>
          </a:p>
          <a:p>
            <a:pPr lvl="1"/>
            <a:r>
              <a:rPr lang="en-US" dirty="0"/>
              <a:t>Random crashes caused by mixed native threads</a:t>
            </a:r>
          </a:p>
          <a:p>
            <a:pPr lvl="1"/>
            <a:r>
              <a:rPr lang="en-US" dirty="0"/>
              <a:t>Conflicting </a:t>
            </a:r>
            <a:r>
              <a:rPr lang="en-US" dirty="0" err="1"/>
              <a:t>initialisation</a:t>
            </a:r>
            <a:r>
              <a:rPr lang="en-US" dirty="0"/>
              <a:t> calls</a:t>
            </a:r>
          </a:p>
          <a:p>
            <a:pPr lvl="1"/>
            <a:r>
              <a:rPr lang="en-US" dirty="0"/>
              <a:t>By separating audio logic, COM gains a stable execution environment.</a:t>
            </a:r>
            <a:br>
              <a:rPr lang="en-US" dirty="0"/>
            </a:br>
            <a:r>
              <a:rPr lang="en-US" dirty="0"/>
              <a:t>This isolation ensures predictable microphone control and safe handling of Windows Core Audio interfaces.</a:t>
            </a:r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A626-18AB-45A9-69DC-C30EAFDE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3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7B56-2AB3-7CAB-F8D9-E15FD6E3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Process Life 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0B73A-0C39-F26A-304A-9EBE4DD0110D}"/>
              </a:ext>
            </a:extLst>
          </p:cNvPr>
          <p:cNvSpPr txBox="1"/>
          <p:nvPr/>
        </p:nvSpPr>
        <p:spPr>
          <a:xfrm>
            <a:off x="287867" y="1945144"/>
            <a:ext cx="5350933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1. </a:t>
            </a:r>
            <a:r>
              <a:rPr lang="en-IN" b="1" u="sng" dirty="0"/>
              <a:t>Startup Phase</a:t>
            </a:r>
            <a:endParaRPr lang="en-IN" u="sng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Spawned by parent using </a:t>
            </a:r>
            <a:r>
              <a:rPr lang="en-IN" dirty="0" err="1">
                <a:latin typeface="Courier New" panose="02070309020205020404" pitchFamily="49" charset="0"/>
              </a:rPr>
              <a:t>subprocess.Popen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Runs Python interpreter separately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Loads required COM + </a:t>
            </a:r>
            <a:r>
              <a:rPr lang="en-IN" dirty="0" err="1"/>
              <a:t>pycaw</a:t>
            </a:r>
            <a:r>
              <a:rPr lang="en-IN" dirty="0"/>
              <a:t> libraries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Initializes COM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Sets up audio endpoint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150000"/>
              </a:lnSpc>
              <a:buNone/>
            </a:pPr>
            <a:r>
              <a:rPr lang="en-IN" b="1" dirty="0"/>
              <a:t>2. </a:t>
            </a:r>
            <a:r>
              <a:rPr lang="en-IN" b="1" u="sng" dirty="0"/>
              <a:t>Ready State</a:t>
            </a:r>
            <a:endParaRPr lang="en-IN" u="sng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Sends </a:t>
            </a:r>
            <a:r>
              <a:rPr lang="en-IN" dirty="0">
                <a:latin typeface="Courier New" panose="02070309020205020404" pitchFamily="49" charset="0"/>
              </a:rPr>
              <a:t>"OK READY"</a:t>
            </a:r>
            <a:r>
              <a:rPr lang="en-IN" dirty="0"/>
              <a:t> to parent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Waits for commands line-by-line</a:t>
            </a:r>
          </a:p>
          <a:p>
            <a:pPr>
              <a:lnSpc>
                <a:spcPct val="150000"/>
              </a:lnSpc>
              <a:buNone/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2C34F-71A9-8792-1DE1-8F08404CC2F3}"/>
              </a:ext>
            </a:extLst>
          </p:cNvPr>
          <p:cNvSpPr txBox="1"/>
          <p:nvPr/>
        </p:nvSpPr>
        <p:spPr>
          <a:xfrm>
            <a:off x="7264400" y="1997839"/>
            <a:ext cx="44704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3. </a:t>
            </a:r>
            <a:r>
              <a:rPr lang="en-IN" b="1" u="sng" dirty="0"/>
              <a:t>Processing Phase</a:t>
            </a:r>
            <a:br>
              <a:rPr lang="en-IN" dirty="0"/>
            </a:br>
            <a:r>
              <a:rPr lang="en-IN" dirty="0"/>
              <a:t>Handles commands such as: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ourier New" panose="02070309020205020404" pitchFamily="49" charset="0"/>
              </a:rPr>
              <a:t>"get"</a:t>
            </a:r>
            <a:r>
              <a:rPr lang="en-IN" dirty="0"/>
              <a:t> → read volume scalar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ourier New" panose="02070309020205020404" pitchFamily="49" charset="0"/>
              </a:rPr>
              <a:t>"</a:t>
            </a:r>
            <a:r>
              <a:rPr lang="en-IN" dirty="0" err="1">
                <a:latin typeface="Courier New" panose="02070309020205020404" pitchFamily="49" charset="0"/>
              </a:rPr>
              <a:t>set:NN</a:t>
            </a:r>
            <a:r>
              <a:rPr lang="en-IN" dirty="0">
                <a:latin typeface="Courier New" panose="02070309020205020404" pitchFamily="49" charset="0"/>
              </a:rPr>
              <a:t>"</a:t>
            </a:r>
            <a:r>
              <a:rPr lang="en-IN" dirty="0"/>
              <a:t> → update scalar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150000"/>
              </a:lnSpc>
              <a:buNone/>
            </a:pPr>
            <a:r>
              <a:rPr lang="en-IN" b="1" dirty="0"/>
              <a:t>4. </a:t>
            </a:r>
            <a:r>
              <a:rPr lang="en-IN" b="1" u="sng" dirty="0"/>
              <a:t>Shutdown Phase</a:t>
            </a:r>
            <a:endParaRPr lang="en-IN" u="sng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Parent sends </a:t>
            </a:r>
            <a:r>
              <a:rPr lang="en-IN" dirty="0">
                <a:latin typeface="Courier New" panose="02070309020205020404" pitchFamily="49" charset="0"/>
              </a:rPr>
              <a:t>"quit"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Child performs cleanup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Child exits gracefully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D1A52-E50E-96A1-468D-3BE1D38C8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9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824F0-BF05-325F-45BB-84E4912C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Process Reads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6265F-5B8F-FABF-A45F-85A6E9F64A9A}"/>
              </a:ext>
            </a:extLst>
          </p:cNvPr>
          <p:cNvSpPr txBox="1"/>
          <p:nvPr/>
        </p:nvSpPr>
        <p:spPr>
          <a:xfrm>
            <a:off x="533400" y="1951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/>
              <a:t>The child reads input using: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for raw in sys.stdin:</a:t>
            </a:r>
          </a:p>
          <a:p>
            <a:pPr rtl="0">
              <a:buNone/>
            </a:pPr>
            <a:r>
              <a:rPr lang="en-US">
                <a:latin typeface="Courier New" panose="02070309020205020404" pitchFamily="49" charset="0"/>
              </a:rPr>
              <a:t>    line = raw.strip()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F4711-5A7B-A75A-9F36-ADE37B713406}"/>
              </a:ext>
            </a:extLst>
          </p:cNvPr>
          <p:cNvSpPr txBox="1"/>
          <p:nvPr/>
        </p:nvSpPr>
        <p:spPr>
          <a:xfrm>
            <a:off x="533400" y="3429000"/>
            <a:ext cx="6096000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u="sng" dirty="0"/>
              <a:t>This loop: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Blocks efficiently (no CPU waste)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Automatically unblocks when parent writes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Receives commands one line at a time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Prevents buffering issues using </a:t>
            </a:r>
            <a:r>
              <a:rPr lang="en-US" dirty="0">
                <a:latin typeface="Courier New" panose="02070309020205020404" pitchFamily="49" charset="0"/>
              </a:rPr>
              <a:t>-u</a:t>
            </a:r>
            <a:r>
              <a:rPr lang="en-US" dirty="0"/>
              <a:t> (unbuffered mode)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4563A-D0A2-2CD9-EA0F-E51C63F112CA}"/>
              </a:ext>
            </a:extLst>
          </p:cNvPr>
          <p:cNvSpPr txBox="1"/>
          <p:nvPr/>
        </p:nvSpPr>
        <p:spPr>
          <a:xfrm>
            <a:off x="6248400" y="1951335"/>
            <a:ext cx="568960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u="sng" dirty="0"/>
              <a:t>Why unbuffered mode matters:</a:t>
            </a:r>
            <a:br>
              <a:rPr lang="en-US" dirty="0"/>
            </a:br>
            <a:r>
              <a:rPr lang="en-US" dirty="0"/>
              <a:t>Buffered communication introduces delays, especially when the HUD UI expects real-time updates. Using </a:t>
            </a:r>
            <a:r>
              <a:rPr lang="en-US" dirty="0">
                <a:latin typeface="Courier New" panose="02070309020205020404" pitchFamily="49" charset="0"/>
              </a:rPr>
              <a:t>-u</a:t>
            </a:r>
            <a:r>
              <a:rPr lang="en-US" dirty="0"/>
              <a:t> ensures: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Immediate send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Immediate receive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Synchronized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3022E-8B53-6C5A-2EA1-1DB696DB1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88AF-B71B-3742-8396-F198C5D1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COM Must Be Initialized ONLY in the Child</a:t>
            </a:r>
            <a:endParaRPr lang="en-IN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7F746-1699-8C81-E9D8-E0C9CF97CAC3}"/>
              </a:ext>
            </a:extLst>
          </p:cNvPr>
          <p:cNvSpPr txBox="1"/>
          <p:nvPr/>
        </p:nvSpPr>
        <p:spPr>
          <a:xfrm>
            <a:off x="406400" y="1925744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COM follows a strict rule: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One COM initialization per thread, matched symmetrically with </a:t>
            </a:r>
            <a:r>
              <a:rPr lang="en-US" b="1" dirty="0" err="1"/>
              <a:t>uninitialization</a:t>
            </a:r>
            <a:r>
              <a:rPr lang="en-US" b="1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/>
              <a:t>Tkinter</a:t>
            </a:r>
            <a:r>
              <a:rPr lang="en-US" dirty="0"/>
              <a:t> main thread and hotkey threads violate this rule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Reinitializing COM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Leaving orphaned COM contexts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Interfering with </a:t>
            </a:r>
            <a:r>
              <a:rPr lang="en-US" dirty="0" err="1"/>
              <a:t>pycaw’s</a:t>
            </a:r>
            <a:r>
              <a:rPr lang="en-US" dirty="0"/>
              <a:t> internal interfaces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Child process avoids this by: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Guaranteeing one thread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Guaranteeing one COM context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Guaranteeing controlled shutdown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376C69-72C3-2A74-91D8-9AF24CC95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810" y="1874942"/>
            <a:ext cx="4932256" cy="4932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8863A-0054-724A-FC29-5EEA75155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99C9EC-D6BC-922D-1A94-B1133AC09A7A}"/>
              </a:ext>
            </a:extLst>
          </p:cNvPr>
          <p:cNvSpPr/>
          <p:nvPr/>
        </p:nvSpPr>
        <p:spPr>
          <a:xfrm>
            <a:off x="143935" y="1899857"/>
            <a:ext cx="8644465" cy="3713543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86841-8852-AE45-2A51-E1F40C9D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Mic-Controller (Communication Layer)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655BF-74F8-3C5D-9405-46C348DC7A27}"/>
              </a:ext>
            </a:extLst>
          </p:cNvPr>
          <p:cNvSpPr txBox="1"/>
          <p:nvPr/>
        </p:nvSpPr>
        <p:spPr>
          <a:xfrm>
            <a:off x="448733" y="1997839"/>
            <a:ext cx="8246533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The </a:t>
            </a:r>
            <a:r>
              <a:rPr lang="en-US" b="1" dirty="0" err="1"/>
              <a:t>MicController</a:t>
            </a:r>
            <a:r>
              <a:rPr lang="en-US" dirty="0"/>
              <a:t> acts as the “middle manager” between the UI/gesture logic and the child process that controls the microphone hardware. It abstracts inter-process communication into simple Python methods like: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get_volume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endParaRPr 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set_volume</a:t>
            </a:r>
            <a:r>
              <a:rPr lang="en-US" dirty="0">
                <a:latin typeface="Courier New" panose="02070309020205020404" pitchFamily="49" charset="0"/>
              </a:rPr>
              <a:t>(percent)</a:t>
            </a:r>
            <a:endParaRPr 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toggle_mute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endParaRPr lang="en-US" dirty="0"/>
          </a:p>
          <a:p>
            <a:pPr>
              <a:lnSpc>
                <a:spcPct val="150000"/>
              </a:lnSpc>
              <a:buNone/>
            </a:pPr>
            <a:r>
              <a:rPr lang="en-US" dirty="0"/>
              <a:t>This allows the GUI and gesture system to interact with system-level audio </a:t>
            </a:r>
            <a:r>
              <a:rPr lang="en-US" b="1" dirty="0"/>
              <a:t>without knowing anything about COM, </a:t>
            </a:r>
            <a:r>
              <a:rPr lang="en-US" b="1" dirty="0" err="1"/>
              <a:t>Pycaw</a:t>
            </a:r>
            <a:r>
              <a:rPr lang="en-US" b="1" dirty="0"/>
              <a:t>, or child-process internals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AD7BEA-A044-AF4E-5B2A-0322D8E9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7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435E-3525-9BDB-83CB-22B26F4F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Pipeline Inside </a:t>
            </a:r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MicController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9CF99-B722-3D48-191B-4B9800B5878C}"/>
              </a:ext>
            </a:extLst>
          </p:cNvPr>
          <p:cNvSpPr txBox="1"/>
          <p:nvPr/>
        </p:nvSpPr>
        <p:spPr>
          <a:xfrm>
            <a:off x="364066" y="1875010"/>
            <a:ext cx="8271934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When a command is sent, </a:t>
            </a:r>
            <a:r>
              <a:rPr lang="en-US" dirty="0" err="1"/>
              <a:t>MicController</a:t>
            </a:r>
            <a:r>
              <a:rPr lang="en-US" dirty="0"/>
              <a:t> performs: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Acquire Lock: </a:t>
            </a:r>
            <a:r>
              <a:rPr lang="en-US" dirty="0"/>
              <a:t>Ensures no two threads (UI, camera thread, hotkey handler) send commands simultaneously.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Write Command: </a:t>
            </a:r>
            <a:r>
              <a:rPr lang="en-US" dirty="0"/>
              <a:t>Sends a clean text instruction (</a:t>
            </a:r>
            <a:r>
              <a:rPr lang="en-US" dirty="0">
                <a:latin typeface="Courier New" panose="02070309020205020404" pitchFamily="49" charset="0"/>
              </a:rPr>
              <a:t>"get"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</a:rPr>
              <a:t>"set:60"</a:t>
            </a:r>
            <a:r>
              <a:rPr lang="en-US" dirty="0"/>
              <a:t>) via </a:t>
            </a:r>
            <a:r>
              <a:rPr lang="en-US" dirty="0">
                <a:latin typeface="Courier New" panose="02070309020205020404" pitchFamily="49" charset="0"/>
              </a:rPr>
              <a:t>stdin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Flush Stream:</a:t>
            </a:r>
            <a:r>
              <a:rPr lang="en-US" b="1" dirty="0"/>
              <a:t> </a:t>
            </a:r>
            <a:r>
              <a:rPr lang="en-US" dirty="0"/>
              <a:t>Ensures the child receives the command instantly.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Wait for Reply: </a:t>
            </a:r>
            <a:r>
              <a:rPr lang="en-US" dirty="0"/>
              <a:t>Uses a timeout loop (default 2 seconds) to fetch child’s response from the queue.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Return Parsed Value: </a:t>
            </a:r>
            <a:r>
              <a:rPr lang="en-US" dirty="0"/>
              <a:t>Converts strings like </a:t>
            </a:r>
            <a:r>
              <a:rPr lang="en-US" dirty="0">
                <a:latin typeface="Courier New" panose="02070309020205020404" pitchFamily="49" charset="0"/>
              </a:rPr>
              <a:t>"OK GET 42"</a:t>
            </a:r>
            <a:r>
              <a:rPr lang="en-US" dirty="0"/>
              <a:t> → integer 42.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Error Handling: </a:t>
            </a:r>
            <a:r>
              <a:rPr lang="en-US" dirty="0"/>
              <a:t>Detects timeouts, broken pipes, crashed child, or malformed responses.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4E447-2A66-A65F-4D61-A24866679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4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E411-EE26-F926-F7E8-2E078554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_send()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C4796-82A7-DC41-97F8-699127359284}"/>
              </a:ext>
            </a:extLst>
          </p:cNvPr>
          <p:cNvSpPr txBox="1"/>
          <p:nvPr/>
        </p:nvSpPr>
        <p:spPr>
          <a:xfrm>
            <a:off x="189653" y="1858672"/>
            <a:ext cx="6668348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dirty="0"/>
              <a:t>Core method:</a:t>
            </a:r>
          </a:p>
          <a:p>
            <a:pPr rtl="0">
              <a:lnSpc>
                <a:spcPct val="150000"/>
              </a:lnSpc>
              <a:buNone/>
            </a:pPr>
            <a:r>
              <a:rPr lang="en-IN" dirty="0">
                <a:latin typeface="Courier New" panose="02070309020205020404" pitchFamily="49" charset="0"/>
              </a:rPr>
              <a:t>def _send(self, line, timeout=2.0):</a:t>
            </a:r>
          </a:p>
          <a:p>
            <a:pPr rtl="0">
              <a:lnSpc>
                <a:spcPct val="150000"/>
              </a:lnSpc>
              <a:buNone/>
            </a:pPr>
            <a:r>
              <a:rPr lang="en-IN" dirty="0">
                <a:latin typeface="Courier New" panose="02070309020205020404" pitchFamily="49" charset="0"/>
              </a:rPr>
              <a:t>    </a:t>
            </a:r>
            <a:r>
              <a:rPr lang="en-IN" dirty="0" err="1">
                <a:latin typeface="Courier New" panose="02070309020205020404" pitchFamily="49" charset="0"/>
              </a:rPr>
              <a:t>self.proc.stdin.write</a:t>
            </a:r>
            <a:r>
              <a:rPr lang="en-IN" dirty="0">
                <a:latin typeface="Courier New" panose="02070309020205020404" pitchFamily="49" charset="0"/>
              </a:rPr>
              <a:t>(</a:t>
            </a:r>
            <a:r>
              <a:rPr lang="en-IN" dirty="0" err="1">
                <a:latin typeface="Courier New" panose="02070309020205020404" pitchFamily="49" charset="0"/>
              </a:rPr>
              <a:t>line.strip</a:t>
            </a:r>
            <a:r>
              <a:rPr lang="en-IN" dirty="0">
                <a:latin typeface="Courier New" panose="02070309020205020404" pitchFamily="49" charset="0"/>
              </a:rPr>
              <a:t>() + "\n")</a:t>
            </a:r>
          </a:p>
          <a:p>
            <a:pPr rtl="0">
              <a:lnSpc>
                <a:spcPct val="150000"/>
              </a:lnSpc>
              <a:buNone/>
            </a:pPr>
            <a:r>
              <a:rPr lang="en-IN" dirty="0">
                <a:latin typeface="Courier New" panose="02070309020205020404" pitchFamily="49" charset="0"/>
              </a:rPr>
              <a:t>    </a:t>
            </a:r>
            <a:r>
              <a:rPr lang="en-IN" dirty="0" err="1">
                <a:latin typeface="Courier New" panose="02070309020205020404" pitchFamily="49" charset="0"/>
              </a:rPr>
              <a:t>self.proc.stdin.flush</a:t>
            </a:r>
            <a:r>
              <a:rPr lang="en-IN" dirty="0">
                <a:latin typeface="Courier New" panose="02070309020205020404" pitchFamily="49" charset="0"/>
              </a:rPr>
              <a:t>()</a:t>
            </a:r>
          </a:p>
          <a:p>
            <a:pPr rtl="0">
              <a:lnSpc>
                <a:spcPct val="150000"/>
              </a:lnSpc>
              <a:buNone/>
            </a:pPr>
            <a:r>
              <a:rPr lang="en-IN" dirty="0">
                <a:latin typeface="Courier New" panose="02070309020205020404" pitchFamily="49" charset="0"/>
              </a:rPr>
              <a:t>    # Wait for reply...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2DD15-0AC8-A5AE-9F6D-688710CDE08E}"/>
              </a:ext>
            </a:extLst>
          </p:cNvPr>
          <p:cNvSpPr txBox="1"/>
          <p:nvPr/>
        </p:nvSpPr>
        <p:spPr>
          <a:xfrm>
            <a:off x="6858001" y="1858672"/>
            <a:ext cx="493776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Key Behaviours:</a:t>
            </a:r>
            <a:endParaRPr lang="en-IN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Uses locking: prevents race conditions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Strips the command to avoid formatting issues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Flushes immediately (real-time </a:t>
            </a:r>
            <a:r>
              <a:rPr lang="en-IN" dirty="0" err="1"/>
              <a:t>behavior</a:t>
            </a:r>
            <a:r>
              <a:rPr lang="en-IN" dirty="0"/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Reads from </a:t>
            </a:r>
            <a:r>
              <a:rPr lang="en-IN" dirty="0" err="1"/>
              <a:t>stdout</a:t>
            </a:r>
            <a:r>
              <a:rPr lang="en-IN" dirty="0"/>
              <a:t> via a queue (non-blocking child thread)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Retries until timeout expires (prevents freeze)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D31E5-9949-30E4-E241-DAF880624A8B}"/>
              </a:ext>
            </a:extLst>
          </p:cNvPr>
          <p:cNvSpPr txBox="1"/>
          <p:nvPr/>
        </p:nvSpPr>
        <p:spPr>
          <a:xfrm>
            <a:off x="396239" y="4650506"/>
            <a:ext cx="60960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1" dirty="0"/>
              <a:t>Why this matters:</a:t>
            </a:r>
            <a:br>
              <a:rPr lang="en-IN" dirty="0"/>
            </a:br>
            <a:r>
              <a:rPr lang="en-IN" dirty="0"/>
              <a:t>If </a:t>
            </a:r>
            <a:r>
              <a:rPr lang="en-IN" dirty="0">
                <a:latin typeface="Courier New" panose="02070309020205020404" pitchFamily="49" charset="0"/>
              </a:rPr>
              <a:t>_send()</a:t>
            </a:r>
            <a:r>
              <a:rPr lang="en-IN" dirty="0"/>
              <a:t> were not stable, GUI responsiveness would collapse.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A75C3-5A36-4F76-0C17-ACDAA9964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8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2462-5F12-863D-7E6A-AE783DBA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Gesture Processing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C8673-E40A-5159-8529-D8BDDACD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5065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F7377-4338-D1A6-A495-C7A82CED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776B-F94F-9826-AC41-A3D7BD5F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Project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19163-F3FB-F571-7D01-39BC604D3B9F}"/>
              </a:ext>
            </a:extLst>
          </p:cNvPr>
          <p:cNvSpPr txBox="1"/>
          <p:nvPr/>
        </p:nvSpPr>
        <p:spPr>
          <a:xfrm>
            <a:off x="939800" y="2167467"/>
            <a:ext cx="10253133" cy="4154984"/>
          </a:xfrm>
          <a:prstGeom prst="rect">
            <a:avLst/>
          </a:prstGeom>
          <a:solidFill>
            <a:srgbClr val="307E8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Building a computer vision-based application that enables users 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control their system volume using predefined hand gestures.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By detecting hand landmarks from a webcam feed using </a:t>
            </a:r>
            <a:r>
              <a:rPr lang="en-US" sz="2400" dirty="0" err="1"/>
              <a:t>MediaPipe</a:t>
            </a:r>
            <a:r>
              <a:rPr lang="en-US" sz="2400" dirty="0"/>
              <a:t> and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interpreting the geometric relationships between them, the application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translates specific gestures (such as pinch distance ) into volume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control signals.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The System eliminates the need for physical contact, making it suitable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for smart environments, assistive technology, and touch-free control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systems.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59AB-3BE6-9B6B-4FB2-8BBF03D7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B52D-6C37-C9A7-D0F5-AD548FB5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Load and Display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91616-B790-B2C2-BE8F-BD5BB2ACB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6745" y="2062163"/>
            <a:ext cx="6930522" cy="4206875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3247CC-B8E4-723A-B86B-6472F86CB248}"/>
              </a:ext>
            </a:extLst>
          </p:cNvPr>
          <p:cNvSpPr/>
          <p:nvPr/>
        </p:nvSpPr>
        <p:spPr>
          <a:xfrm>
            <a:off x="448733" y="2438400"/>
            <a:ext cx="3979334" cy="2308324"/>
          </a:xfrm>
          <a:prstGeom prst="roundRect">
            <a:avLst/>
          </a:prstGeom>
          <a:gradFill flip="none" rotWithShape="1">
            <a:gsLst>
              <a:gs pos="0">
                <a:srgbClr val="1EC7D0">
                  <a:shade val="30000"/>
                  <a:satMod val="115000"/>
                </a:srgbClr>
              </a:gs>
              <a:gs pos="50000">
                <a:srgbClr val="1EC7D0">
                  <a:shade val="67500"/>
                  <a:satMod val="115000"/>
                </a:srgbClr>
              </a:gs>
              <a:gs pos="100000">
                <a:srgbClr val="1EC7D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A2C76-7911-AE88-1012-B36B59B68B15}"/>
              </a:ext>
            </a:extLst>
          </p:cNvPr>
          <p:cNvSpPr txBox="1"/>
          <p:nvPr/>
        </p:nvSpPr>
        <p:spPr>
          <a:xfrm>
            <a:off x="550332" y="2599267"/>
            <a:ext cx="3793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Commands used:-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cv2.imread(path, flag): reads the image from disk.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plt.imshow</a:t>
            </a:r>
            <a:r>
              <a:rPr lang="en-US" b="1" dirty="0"/>
              <a:t>():- displays an image in </a:t>
            </a:r>
            <a:r>
              <a:rPr lang="en-US" b="1" dirty="0" err="1"/>
              <a:t>Jupyter</a:t>
            </a:r>
            <a:r>
              <a:rPr lang="en-US" b="1" dirty="0"/>
              <a:t> notebooks.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plt.axis</a:t>
            </a:r>
            <a:r>
              <a:rPr lang="en-US" b="1" dirty="0"/>
              <a:t>('off') removes axis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IN" b="1" dirty="0"/>
          </a:p>
          <a:p>
            <a:endParaRPr lang="en-IN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BAECA-551A-4C54-E444-507D51DD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3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CBA3-F87E-3876-DCAF-4C91E241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Display Image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8BD96-5FC4-39D8-496A-5F5A9781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65" y="3093427"/>
            <a:ext cx="3883202" cy="2155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1DB75-0EF9-1966-5DD2-CF283EFD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19" y="2131059"/>
            <a:ext cx="6848577" cy="4157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0BF8A-664F-AAFB-992A-611E03CC4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2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3204-4F17-D39B-68FD-96112E40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Image Processing Techniques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860AE0-A13F-2415-7D71-62ABC7D8D0D5}"/>
              </a:ext>
            </a:extLst>
          </p:cNvPr>
          <p:cNvSpPr/>
          <p:nvPr/>
        </p:nvSpPr>
        <p:spPr>
          <a:xfrm>
            <a:off x="609599" y="2159000"/>
            <a:ext cx="2209800" cy="491067"/>
          </a:xfrm>
          <a:prstGeom prst="roundRect">
            <a:avLst/>
          </a:prstGeom>
          <a:gradFill flip="none" rotWithShape="1">
            <a:gsLst>
              <a:gs pos="0">
                <a:srgbClr val="1EC7D0">
                  <a:shade val="30000"/>
                  <a:satMod val="115000"/>
                </a:srgbClr>
              </a:gs>
              <a:gs pos="50000">
                <a:srgbClr val="1EC7D0">
                  <a:shade val="67500"/>
                  <a:satMod val="115000"/>
                </a:srgbClr>
              </a:gs>
              <a:gs pos="100000">
                <a:srgbClr val="1EC7D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08F886-8895-0A3C-0F85-78CA13E9816F}"/>
              </a:ext>
            </a:extLst>
          </p:cNvPr>
          <p:cNvSpPr/>
          <p:nvPr/>
        </p:nvSpPr>
        <p:spPr>
          <a:xfrm>
            <a:off x="9186332" y="2158998"/>
            <a:ext cx="2209800" cy="491067"/>
          </a:xfrm>
          <a:prstGeom prst="roundRect">
            <a:avLst/>
          </a:prstGeom>
          <a:gradFill flip="none" rotWithShape="1">
            <a:gsLst>
              <a:gs pos="0">
                <a:srgbClr val="1EC7D0">
                  <a:shade val="30000"/>
                  <a:satMod val="115000"/>
                </a:srgbClr>
              </a:gs>
              <a:gs pos="50000">
                <a:srgbClr val="1EC7D0">
                  <a:shade val="67500"/>
                  <a:satMod val="115000"/>
                </a:srgbClr>
              </a:gs>
              <a:gs pos="100000">
                <a:srgbClr val="1EC7D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4AF7FF-B746-3046-4128-69A3132D8BE5}"/>
              </a:ext>
            </a:extLst>
          </p:cNvPr>
          <p:cNvSpPr/>
          <p:nvPr/>
        </p:nvSpPr>
        <p:spPr>
          <a:xfrm>
            <a:off x="4829192" y="2158999"/>
            <a:ext cx="2209800" cy="491067"/>
          </a:xfrm>
          <a:prstGeom prst="roundRect">
            <a:avLst/>
          </a:prstGeom>
          <a:gradFill flip="none" rotWithShape="1">
            <a:gsLst>
              <a:gs pos="0">
                <a:srgbClr val="1EC7D0">
                  <a:shade val="30000"/>
                  <a:satMod val="115000"/>
                </a:srgbClr>
              </a:gs>
              <a:gs pos="50000">
                <a:srgbClr val="1EC7D0">
                  <a:shade val="67500"/>
                  <a:satMod val="115000"/>
                </a:srgbClr>
              </a:gs>
              <a:gs pos="100000">
                <a:srgbClr val="1EC7D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C3F0B-5711-D2F0-C5C2-D08FE9B1D7EF}"/>
              </a:ext>
            </a:extLst>
          </p:cNvPr>
          <p:cNvSpPr txBox="1"/>
          <p:nvPr/>
        </p:nvSpPr>
        <p:spPr>
          <a:xfrm>
            <a:off x="763039" y="2219865"/>
            <a:ext cx="1902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Blur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D7A61-9D23-0391-7B85-3782D9AB4CA8}"/>
              </a:ext>
            </a:extLst>
          </p:cNvPr>
          <p:cNvSpPr txBox="1"/>
          <p:nvPr/>
        </p:nvSpPr>
        <p:spPr>
          <a:xfrm>
            <a:off x="4966739" y="2204476"/>
            <a:ext cx="1902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Edge detection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371AC-5FB9-63DE-8FE4-B93A318D5140}"/>
              </a:ext>
            </a:extLst>
          </p:cNvPr>
          <p:cNvSpPr txBox="1"/>
          <p:nvPr/>
        </p:nvSpPr>
        <p:spPr>
          <a:xfrm>
            <a:off x="9339772" y="2192862"/>
            <a:ext cx="1902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Thresholding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CAE882-47E2-D0C3-35F5-369E6D08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6" y="2892719"/>
            <a:ext cx="3791751" cy="3681105"/>
          </a:xfrm>
          <a:prstGeom prst="rect">
            <a:avLst/>
          </a:prstGeom>
          <a:ln w="28575">
            <a:solidFill>
              <a:schemeClr val="tx2">
                <a:lumMod val="1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DAA224-BDC8-DA5F-43FF-2FCDDB80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321" y="2900934"/>
            <a:ext cx="3791751" cy="3534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0ADF1-6B1E-DC14-164D-A89B733FE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289" y="2888085"/>
            <a:ext cx="3801645" cy="3547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430F82-AFF2-1F94-AE3F-2A04B55E2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7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DC4A-59CE-401A-C5C1-1BDCB9B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 detection and landmarks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34940-7BF5-3EC8-00D4-6AE4D5719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266" y="1928954"/>
            <a:ext cx="6455583" cy="4644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E6745F-BEA3-97D7-6901-9D3D5348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4" y="1928954"/>
            <a:ext cx="4923116" cy="4700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B86572-A8C1-B5DB-14BF-80EC1080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29302-2D65-84F6-AE1A-C55BBDEC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 tip and thumb tip distance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9A45A-3EB5-CA9D-3301-A54E010E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" y="1919581"/>
            <a:ext cx="5519104" cy="4777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0B446-27DD-6F54-92AB-F7F50E530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27" y="1919581"/>
            <a:ext cx="5147377" cy="4777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FCB72-1D15-E732-A6C0-7D03CC283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0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C409-22BD-44E6-9C9F-C3CF7643A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 on </a:t>
            </a:r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78A5B-8B07-C6EA-3EF2-642B0F2B5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472" y="1909762"/>
            <a:ext cx="8535194" cy="47437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7C31C-E67E-7227-3FF8-B19A7DCC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58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2968-DDF3-698D-AF5F-1F226FEA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not </a:t>
            </a:r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A64E1-5B8D-D8DC-91E8-3E9435E6F6B5}"/>
              </a:ext>
            </a:extLst>
          </p:cNvPr>
          <p:cNvSpPr txBox="1"/>
          <p:nvPr/>
        </p:nvSpPr>
        <p:spPr>
          <a:xfrm>
            <a:off x="330200" y="1902021"/>
            <a:ext cx="1176020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1)  </a:t>
            </a:r>
            <a:r>
              <a:rPr lang="en-US" b="1" u="sng" dirty="0"/>
              <a:t>Real-time video &amp; UI responsiveness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Tkinter</a:t>
            </a:r>
            <a:r>
              <a:rPr lang="en-US" dirty="0"/>
              <a:t> runs in a single native window and renders frames directly (via </a:t>
            </a:r>
            <a:r>
              <a:rPr lang="en-US" dirty="0" err="1">
                <a:latin typeface="Courier New" panose="02070309020205020404" pitchFamily="49" charset="0"/>
              </a:rPr>
              <a:t>PhotoImage</a:t>
            </a:r>
            <a:r>
              <a:rPr lang="en-US" dirty="0"/>
              <a:t>/PIL). That minimizes latency and gives deterministic refresh timing for 20–30 FPS video.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Streamlit</a:t>
            </a:r>
            <a:r>
              <a:rPr lang="en-US" u="sng" dirty="0"/>
              <a:t> </a:t>
            </a:r>
            <a:r>
              <a:rPr lang="en-US" dirty="0"/>
              <a:t>is web-based (browser refresh, </a:t>
            </a:r>
            <a:r>
              <a:rPr lang="en-US" dirty="0" err="1"/>
              <a:t>websockets</a:t>
            </a:r>
            <a:r>
              <a:rPr lang="en-US" dirty="0"/>
              <a:t>). Even with </a:t>
            </a:r>
            <a:r>
              <a:rPr lang="en-US" dirty="0" err="1">
                <a:latin typeface="Courier New" panose="02070309020205020404" pitchFamily="49" charset="0"/>
              </a:rPr>
              <a:t>st.image</a:t>
            </a:r>
            <a:r>
              <a:rPr lang="en-US" dirty="0"/>
              <a:t> updates, the browser roundtrip and network stack add latency and jitter — bad for smooth gesture control.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2)  </a:t>
            </a:r>
            <a:r>
              <a:rPr lang="en-US" b="1" u="sng" dirty="0"/>
              <a:t>Native event loop &amp; precise threading control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Tkinter</a:t>
            </a:r>
            <a:r>
              <a:rPr lang="en-US" dirty="0"/>
              <a:t> </a:t>
            </a:r>
            <a:r>
              <a:rPr lang="en-US" dirty="0" err="1"/>
              <a:t>mainloop</a:t>
            </a:r>
            <a:r>
              <a:rPr lang="en-US" dirty="0"/>
              <a:t> is synchronous and predictable; you can schedule updates with </a:t>
            </a:r>
            <a:r>
              <a:rPr lang="en-US" dirty="0" err="1">
                <a:latin typeface="Courier New" panose="02070309020205020404" pitchFamily="49" charset="0"/>
              </a:rPr>
              <a:t>root.after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and safely coordinate reader threads (OpenCV, child I/O).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Streamlit</a:t>
            </a:r>
            <a:r>
              <a:rPr lang="en-US" dirty="0"/>
              <a:t> abstracts away the loop; callbacks rerun entire scripts and are not designed for long-running tight-loops or mixing native threads and blocking COM calls.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33563-3FD0-FBFA-C372-D46340894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92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9A91F-6AA7-5D04-52F3-31FC6D176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9B16-A41D-80E3-4CF6-68DC3680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not </a:t>
            </a:r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Streamlit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D87E6-D29A-F6A8-6808-C166441F6E90}"/>
              </a:ext>
            </a:extLst>
          </p:cNvPr>
          <p:cNvSpPr txBox="1"/>
          <p:nvPr/>
        </p:nvSpPr>
        <p:spPr>
          <a:xfrm>
            <a:off x="330200" y="1902021"/>
            <a:ext cx="117602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3)  </a:t>
            </a:r>
            <a:r>
              <a:rPr lang="en-US" b="1" u="sng" dirty="0"/>
              <a:t>Easier, safer integration with COM / </a:t>
            </a:r>
            <a:r>
              <a:rPr lang="en-US" b="1" u="sng" dirty="0" err="1"/>
              <a:t>pycaw</a:t>
            </a:r>
            <a:r>
              <a:rPr lang="en-US" b="1" u="sng" dirty="0"/>
              <a:t> (child process pattern)</a:t>
            </a:r>
            <a:endParaRPr lang="en-IN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Tkinter</a:t>
            </a:r>
            <a:r>
              <a:rPr lang="en-US" dirty="0"/>
              <a:t> accepts the child-process + stdin/</a:t>
            </a:r>
            <a:r>
              <a:rPr lang="en-US" dirty="0" err="1"/>
              <a:t>stdout</a:t>
            </a:r>
            <a:r>
              <a:rPr lang="en-US" dirty="0"/>
              <a:t> pattern cleanly. You keep COM calls local to a process and update the UI from the parent. The desktop environment avoids cross-process web security and marshalling concerns.</a:t>
            </a:r>
            <a:endParaRPr lang="en-IN" dirty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Streamlit</a:t>
            </a:r>
            <a:r>
              <a:rPr lang="en-US" dirty="0"/>
              <a:t> would require the server to manage COM and then stream status to browser clients — trickier to debug and more fragile if clients disconnect.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b="1" dirty="0"/>
              <a:t>4) </a:t>
            </a:r>
            <a:r>
              <a:rPr lang="en-US" b="1" u="sng" dirty="0"/>
              <a:t>Low overhead, single executable packaging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Tkinter</a:t>
            </a:r>
            <a:r>
              <a:rPr lang="en-US" dirty="0"/>
              <a:t> apps are trivial to bundle into a single Windows executable (</a:t>
            </a:r>
            <a:r>
              <a:rPr lang="en-US" dirty="0" err="1"/>
              <a:t>PyInstaller</a:t>
            </a:r>
            <a:r>
              <a:rPr lang="en-US" dirty="0"/>
              <a:t>) that includes OpenCV, </a:t>
            </a:r>
            <a:r>
              <a:rPr lang="en-US" dirty="0" err="1"/>
              <a:t>MediaPipe</a:t>
            </a:r>
            <a:r>
              <a:rPr lang="en-US" dirty="0"/>
              <a:t>, and the child script.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u="sng" dirty="0" err="1"/>
              <a:t>Streamlit</a:t>
            </a:r>
            <a:r>
              <a:rPr lang="en-US" dirty="0"/>
              <a:t> needs a server + browser; packaging and distribution become heavier and more awkward for offline demos.</a:t>
            </a:r>
            <a:endParaRPr lang="en-IN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7A272-21FD-7ADE-3294-E16D9EE7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1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BD9D-9BAC-22B4-0022-F9467AAC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C6283-6560-BB97-84A6-1022C59F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7" y="1889582"/>
            <a:ext cx="7910128" cy="4883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A5F2F8-4967-62ED-99CA-14242742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06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39D7B1-B385-E678-4123-68ECCF9D9E9B}"/>
              </a:ext>
            </a:extLst>
          </p:cNvPr>
          <p:cNvSpPr/>
          <p:nvPr/>
        </p:nvSpPr>
        <p:spPr>
          <a:xfrm>
            <a:off x="2453833" y="2274838"/>
            <a:ext cx="7303625" cy="2308324"/>
          </a:xfrm>
          <a:prstGeom prst="roundRect">
            <a:avLst/>
          </a:prstGeom>
          <a:gradFill flip="none" rotWithShape="1">
            <a:gsLst>
              <a:gs pos="0">
                <a:srgbClr val="1EC7D0">
                  <a:shade val="30000"/>
                  <a:satMod val="115000"/>
                </a:srgbClr>
              </a:gs>
              <a:gs pos="50000">
                <a:srgbClr val="1EC7D0">
                  <a:shade val="67500"/>
                  <a:satMod val="115000"/>
                </a:srgbClr>
              </a:gs>
              <a:gs pos="100000">
                <a:srgbClr val="1EC7D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4FE2AB-75F5-A18E-8CBD-A8D98B3DFE37}"/>
              </a:ext>
            </a:extLst>
          </p:cNvPr>
          <p:cNvSpPr txBox="1">
            <a:spLocks/>
          </p:cNvSpPr>
          <p:nvPr/>
        </p:nvSpPr>
        <p:spPr>
          <a:xfrm>
            <a:off x="1066800" y="274320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>
                <a:solidFill>
                  <a:schemeClr val="bg1">
                    <a:lumMod val="50000"/>
                  </a:schemeClr>
                </a:solidFill>
                <a:latin typeface="Copperplate Gothic Bold" panose="020E0705020206020404" pitchFamily="34" charset="0"/>
              </a:rPr>
              <a:t>Thank you</a:t>
            </a:r>
            <a:endParaRPr lang="en-IN" sz="5400" b="1" dirty="0">
              <a:solidFill>
                <a:schemeClr val="bg1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4F818-6BA5-1C14-3C9B-641808D0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647C7A-0C16-E1A5-593D-CA2A4D2AC437}"/>
              </a:ext>
            </a:extLst>
          </p:cNvPr>
          <p:cNvSpPr/>
          <p:nvPr/>
        </p:nvSpPr>
        <p:spPr>
          <a:xfrm>
            <a:off x="575734" y="2035325"/>
            <a:ext cx="5638800" cy="3447098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758F8-C5FF-3C44-E3E6-32A8D410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Expected outcome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8B83D-884C-13F4-DB19-3C0467C130C4}"/>
              </a:ext>
            </a:extLst>
          </p:cNvPr>
          <p:cNvSpPr txBox="1"/>
          <p:nvPr/>
        </p:nvSpPr>
        <p:spPr>
          <a:xfrm>
            <a:off x="829734" y="2238100"/>
            <a:ext cx="51308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Expected Outcomes:-</a:t>
            </a:r>
            <a:endParaRPr lang="en-I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Processes real-time webcam input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Detects hand landmarks (</a:t>
            </a:r>
            <a:r>
              <a:rPr lang="en-IN" dirty="0" err="1"/>
              <a:t>MediaPipe</a:t>
            </a:r>
            <a:r>
              <a:rPr lang="en-IN" dirty="0"/>
              <a:t> Hands)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Classifies gestures (thumb-index distance)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Maps gesture to system volume levels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Optional: small schematic diagram showing webcam → </a:t>
            </a:r>
            <a:r>
              <a:rPr lang="en-IN" dirty="0" err="1"/>
              <a:t>MediaPipe</a:t>
            </a:r>
            <a:r>
              <a:rPr lang="en-IN" dirty="0"/>
              <a:t> → Volume Control.</a:t>
            </a:r>
          </a:p>
          <a:p>
            <a:r>
              <a:rPr lang="en-IN" b="1" dirty="0"/>
              <a:t> 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4C93D-6827-49CA-F6E7-8F2B3E6A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9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04E8-6C95-5D4D-F8E8-8C4212F8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30B23-A0DF-3247-6E18-F7EBF266D609}"/>
              </a:ext>
            </a:extLst>
          </p:cNvPr>
          <p:cNvSpPr txBox="1"/>
          <p:nvPr/>
        </p:nvSpPr>
        <p:spPr>
          <a:xfrm>
            <a:off x="304799" y="1899433"/>
            <a:ext cx="5012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OpenCV (cv2)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Library for real-time computer vision, used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Access webcam frames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Convert BGR ↔ RGB images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Draw overlays (landmarks, markers, text)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Perform frame processing at high FPS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DDAA4-2576-E6B2-E906-BBD781FDA81E}"/>
              </a:ext>
            </a:extLst>
          </p:cNvPr>
          <p:cNvSpPr txBox="1"/>
          <p:nvPr/>
        </p:nvSpPr>
        <p:spPr>
          <a:xfrm>
            <a:off x="6671733" y="1899433"/>
            <a:ext cx="55202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 err="1"/>
              <a:t>MediaPipe</a:t>
            </a:r>
            <a:r>
              <a:rPr lang="en-US" b="1" u="sng" dirty="0"/>
              <a:t> Hands</a:t>
            </a:r>
          </a:p>
          <a:p>
            <a:pPr>
              <a:buNone/>
            </a:pPr>
            <a:r>
              <a:rPr lang="en-US" dirty="0"/>
              <a:t>Google’s ML framework for hand tracking,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Detect hands in webcam feed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Track 21 hand landmarks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Extract gesture-related measurements (finger count, distances, aspect ratio)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 stable real-time gesture 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7E581-8359-2F10-F238-3766AE3D0932}"/>
              </a:ext>
            </a:extLst>
          </p:cNvPr>
          <p:cNvSpPr txBox="1"/>
          <p:nvPr/>
        </p:nvSpPr>
        <p:spPr>
          <a:xfrm>
            <a:off x="304799" y="4314254"/>
            <a:ext cx="58674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NumPy</a:t>
            </a:r>
          </a:p>
          <a:p>
            <a:pPr>
              <a:buNone/>
            </a:pPr>
            <a:r>
              <a:rPr lang="en-US" dirty="0"/>
              <a:t>Fundamental library for numerical computation,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Calculate distances &amp; interpolations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Handle arrays of frame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Compute scaling, aspect ratios and smoothing metrics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6FE-462C-751A-9C7B-D753A751F881}"/>
              </a:ext>
            </a:extLst>
          </p:cNvPr>
          <p:cNvSpPr txBox="1"/>
          <p:nvPr/>
        </p:nvSpPr>
        <p:spPr>
          <a:xfrm>
            <a:off x="6671733" y="4207757"/>
            <a:ext cx="55795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/>
              <a:t>Matplotlib</a:t>
            </a:r>
          </a:p>
          <a:p>
            <a:pPr>
              <a:buNone/>
            </a:pPr>
            <a:r>
              <a:rPr lang="en-IN" dirty="0"/>
              <a:t>Visualisation library used inside the </a:t>
            </a:r>
            <a:r>
              <a:rPr lang="en-IN" dirty="0" err="1"/>
              <a:t>Tkinter</a:t>
            </a:r>
            <a:r>
              <a:rPr lang="en-IN" dirty="0"/>
              <a:t> HUD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Draw Arc-Reactor styled polar volume 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Render Z-axis proximity bar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Plot real-time graphs (Norm distance, Pixel distance, Aspect ratio)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Update displays at runtime with </a:t>
            </a:r>
            <a:r>
              <a:rPr lang="en-IN" dirty="0">
                <a:latin typeface="Courier New" panose="02070309020205020404" pitchFamily="49" charset="0"/>
              </a:rPr>
              <a:t>.</a:t>
            </a:r>
            <a:r>
              <a:rPr lang="en-IN" dirty="0" err="1">
                <a:latin typeface="Courier New" panose="02070309020205020404" pitchFamily="49" charset="0"/>
              </a:rPr>
              <a:t>draw_idle</a:t>
            </a:r>
            <a:r>
              <a:rPr lang="en-IN" dirty="0">
                <a:latin typeface="Courier New" panose="02070309020205020404" pitchFamily="49" charset="0"/>
              </a:rPr>
              <a:t>()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D6A9FF-9200-91EF-EBAD-513D543F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3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E5932-9EC3-D8AD-636E-52408F90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64D6-68EB-CF12-5A4F-9661BF27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F4ADC-1AF6-D2FC-2F70-16DB502574B1}"/>
              </a:ext>
            </a:extLst>
          </p:cNvPr>
          <p:cNvSpPr txBox="1"/>
          <p:nvPr/>
        </p:nvSpPr>
        <p:spPr>
          <a:xfrm>
            <a:off x="304799" y="1899432"/>
            <a:ext cx="49191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 err="1"/>
              <a:t>Tkinter</a:t>
            </a:r>
            <a:endParaRPr lang="en-IN" b="1" u="sng" dirty="0"/>
          </a:p>
          <a:p>
            <a:pPr>
              <a:buNone/>
            </a:pPr>
            <a:r>
              <a:rPr lang="en-IN" dirty="0"/>
              <a:t>Python’s built-in GUI framework, responsible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Main application window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HUD layout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Video preview rendering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Embedding Matplotlib graphs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Responsive UI and status updates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51821-C993-253D-685F-B214A5167A95}"/>
              </a:ext>
            </a:extLst>
          </p:cNvPr>
          <p:cNvSpPr txBox="1"/>
          <p:nvPr/>
        </p:nvSpPr>
        <p:spPr>
          <a:xfrm>
            <a:off x="6124591" y="1899432"/>
            <a:ext cx="55795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PIL / Pillow</a:t>
            </a:r>
          </a:p>
          <a:p>
            <a:pPr>
              <a:buNone/>
            </a:pPr>
            <a:r>
              <a:rPr lang="en-US" dirty="0"/>
              <a:t>Image processing library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Convert NumPy arrays → </a:t>
            </a:r>
            <a:r>
              <a:rPr lang="en-US" dirty="0" err="1"/>
              <a:t>Tkinter</a:t>
            </a:r>
            <a:r>
              <a:rPr lang="en-US" dirty="0"/>
              <a:t>-compatible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Resize frames with LANCZOS filtering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 smooth rendering of webcam preview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45B28-B24D-331E-1FF7-C5318932D30B}"/>
              </a:ext>
            </a:extLst>
          </p:cNvPr>
          <p:cNvSpPr txBox="1"/>
          <p:nvPr/>
        </p:nvSpPr>
        <p:spPr>
          <a:xfrm>
            <a:off x="304799" y="4265500"/>
            <a:ext cx="5571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 err="1"/>
              <a:t>Pycaw</a:t>
            </a:r>
            <a:r>
              <a:rPr lang="en-IN" b="1" u="sng" dirty="0"/>
              <a:t> (Python Core Audio Windows Library): </a:t>
            </a:r>
            <a:r>
              <a:rPr lang="en-IN" dirty="0"/>
              <a:t>Key library enabling </a:t>
            </a:r>
            <a:r>
              <a:rPr lang="en-IN" b="1" dirty="0"/>
              <a:t>microphone volume control</a:t>
            </a:r>
            <a:r>
              <a:rPr lang="en-IN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Interfaces with Windows Audio Session API (WASAPI)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Gets/sets microphone volume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Handles mute/unmute functionality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Requires COM interaction → moved into child process for stability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B40BE-2AE0-CD26-8654-DF9C79746A27}"/>
              </a:ext>
            </a:extLst>
          </p:cNvPr>
          <p:cNvSpPr txBox="1"/>
          <p:nvPr/>
        </p:nvSpPr>
        <p:spPr>
          <a:xfrm>
            <a:off x="6154225" y="4218623"/>
            <a:ext cx="5520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 err="1"/>
              <a:t>Comtypes</a:t>
            </a:r>
            <a:r>
              <a:rPr lang="en-US" b="1" u="sng" dirty="0"/>
              <a:t> (COM Interface Library)</a:t>
            </a:r>
          </a:p>
          <a:p>
            <a:pPr>
              <a:buNone/>
            </a:pPr>
            <a:r>
              <a:rPr lang="en-US" dirty="0"/>
              <a:t>Used for interacting with Windows COM components: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Activates audio endpoint (microphone)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Communicates with </a:t>
            </a:r>
            <a:r>
              <a:rPr lang="en-US" dirty="0" err="1">
                <a:latin typeface="Courier New" panose="02070309020205020404" pitchFamily="49" charset="0"/>
              </a:rPr>
              <a:t>IAudioEndpointVolume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Requires strict threading (reason for child subprocess isolation)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377CA5-D17E-D430-1747-C7CFC1063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91BC6-E6AB-AE53-3EA7-5A11CD9A8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5CFE-5BC6-183C-8684-3C35F153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8811C-B660-4C70-532C-76AB8A6291C7}"/>
              </a:ext>
            </a:extLst>
          </p:cNvPr>
          <p:cNvSpPr txBox="1"/>
          <p:nvPr/>
        </p:nvSpPr>
        <p:spPr>
          <a:xfrm>
            <a:off x="304799" y="1899432"/>
            <a:ext cx="51900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Subprocess (child_mic_server.py)</a:t>
            </a:r>
          </a:p>
          <a:p>
            <a:pPr>
              <a:buNone/>
            </a:pPr>
            <a:r>
              <a:rPr lang="en-US" dirty="0"/>
              <a:t>A dedicated child process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Offload all </a:t>
            </a:r>
            <a:r>
              <a:rPr lang="en-US" dirty="0" err="1"/>
              <a:t>COM+pycaw</a:t>
            </a:r>
            <a:r>
              <a:rPr lang="en-US" dirty="0"/>
              <a:t> operations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Prevent threading issues in notebook/</a:t>
            </a:r>
            <a:r>
              <a:rPr lang="en-US" dirty="0" err="1"/>
              <a:t>Tkinter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Communicate with main program via stdin/</a:t>
            </a:r>
            <a:r>
              <a:rPr lang="en-US" dirty="0" err="1"/>
              <a:t>stdout</a:t>
            </a:r>
            <a:r>
              <a:rPr lang="en-US" dirty="0"/>
              <a:t> commands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Maintain system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89C02-B005-A59C-4B97-943EDD2FA1FE}"/>
              </a:ext>
            </a:extLst>
          </p:cNvPr>
          <p:cNvSpPr txBox="1"/>
          <p:nvPr/>
        </p:nvSpPr>
        <p:spPr>
          <a:xfrm>
            <a:off x="6697134" y="1899432"/>
            <a:ext cx="53678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threading &amp; queue</a:t>
            </a:r>
          </a:p>
          <a:p>
            <a:pPr>
              <a:buNone/>
            </a:pPr>
            <a:r>
              <a:rPr lang="en-US" dirty="0"/>
              <a:t>Used to handle asynchronous tasks: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Background threads for reading subprocess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Non-blocking queues for safe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Ensures UI thread stays responsive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14DA2A-6171-2811-0188-84B1CA58AE82}"/>
              </a:ext>
            </a:extLst>
          </p:cNvPr>
          <p:cNvSpPr txBox="1"/>
          <p:nvPr/>
        </p:nvSpPr>
        <p:spPr>
          <a:xfrm>
            <a:off x="304799" y="4218623"/>
            <a:ext cx="4936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 err="1"/>
              <a:t>Jupyter</a:t>
            </a:r>
            <a:r>
              <a:rPr lang="en-US" b="1" u="sng" dirty="0"/>
              <a:t> Notebook (Development Environment)</a:t>
            </a:r>
          </a:p>
          <a:p>
            <a:pPr>
              <a:buNone/>
            </a:pPr>
            <a:r>
              <a:rPr lang="en-US" dirty="0"/>
              <a:t>Used during development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Testing </a:t>
            </a:r>
            <a:r>
              <a:rPr lang="en-US" dirty="0" err="1"/>
              <a:t>MediaPipe</a:t>
            </a:r>
            <a:r>
              <a:rPr lang="en-US" dirty="0"/>
              <a:t> outputs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Plotting and debugging graphs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Iterative experimentation with frame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Easy </a:t>
            </a:r>
            <a:r>
              <a:rPr lang="en-US" dirty="0" err="1"/>
              <a:t>visualisation</a:t>
            </a:r>
            <a:r>
              <a:rPr lang="en-US" dirty="0"/>
              <a:t> and step-by-step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F1BBA-35CB-D971-569A-42E4F158A357}"/>
              </a:ext>
            </a:extLst>
          </p:cNvPr>
          <p:cNvSpPr txBox="1"/>
          <p:nvPr/>
        </p:nvSpPr>
        <p:spPr>
          <a:xfrm>
            <a:off x="6697134" y="4218623"/>
            <a:ext cx="4834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Windows OS (Mandatory for </a:t>
            </a:r>
            <a:r>
              <a:rPr lang="en-US" b="1" u="sng" dirty="0" err="1"/>
              <a:t>pycaw</a:t>
            </a:r>
            <a:r>
              <a:rPr lang="en-US" b="1" u="sng" dirty="0"/>
              <a:t>)</a:t>
            </a:r>
          </a:p>
          <a:p>
            <a:pPr>
              <a:buNone/>
            </a:pPr>
            <a:r>
              <a:rPr lang="en-US" dirty="0" err="1"/>
              <a:t>Pycaw</a:t>
            </a:r>
            <a:r>
              <a:rPr lang="en-US" dirty="0"/>
              <a:t> and WASAPI are Windows-exclusive.</a:t>
            </a:r>
            <a:br>
              <a:rPr lang="en-US" dirty="0"/>
            </a:br>
            <a:r>
              <a:rPr lang="en-US" dirty="0"/>
              <a:t>Thus, the entire mic-control module requires Windows 10+.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830549-CA37-A3C7-7820-02B50AFE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933BC-C9C6-E858-4B24-476A4B5E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E38B1-088C-DD5D-9536-810747AA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792936"/>
            <a:ext cx="12132733" cy="4943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31B7B-DE0A-AFF7-6312-B52524DF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8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644C-F14A-0200-980D-F19FAB4D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 Helps in Gesture 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3678F-163F-6060-4F1D-FE9915674BDD}"/>
              </a:ext>
            </a:extLst>
          </p:cNvPr>
          <p:cNvSpPr txBox="1"/>
          <p:nvPr/>
        </p:nvSpPr>
        <p:spPr>
          <a:xfrm>
            <a:off x="233680" y="1893005"/>
            <a:ext cx="11826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OpenCV is the </a:t>
            </a:r>
            <a:r>
              <a:rPr lang="en-US" sz="2000" i="1" dirty="0"/>
              <a:t>vision engine</a:t>
            </a:r>
            <a:r>
              <a:rPr lang="en-US" sz="2000" dirty="0"/>
              <a:t> of your project. It does </a:t>
            </a:r>
            <a:r>
              <a:rPr lang="en-US" sz="2000" b="1" dirty="0"/>
              <a:t>not</a:t>
            </a:r>
            <a:r>
              <a:rPr lang="en-US" sz="2000" dirty="0"/>
              <a:t> understand gestures by itself — but it provides the </a:t>
            </a:r>
            <a:r>
              <a:rPr lang="en-US" sz="2000" b="1" dirty="0"/>
              <a:t>raw visual data pipeline</a:t>
            </a:r>
            <a:r>
              <a:rPr lang="en-US" sz="2000" dirty="0"/>
              <a:t> required for </a:t>
            </a:r>
            <a:r>
              <a:rPr lang="en-US" sz="2000" dirty="0" err="1"/>
              <a:t>MediaPipe</a:t>
            </a:r>
            <a:r>
              <a:rPr lang="en-US" sz="2000" dirty="0"/>
              <a:t> to do its work.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Think of it as the </a:t>
            </a:r>
            <a:r>
              <a:rPr lang="en-US" sz="2000" b="1" dirty="0"/>
              <a:t>camera operator</a:t>
            </a:r>
            <a:r>
              <a:rPr lang="en-US" sz="2000" dirty="0"/>
              <a:t> in a movie production.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02600-D7E1-7A4C-BE82-41A568BC0894}"/>
              </a:ext>
            </a:extLst>
          </p:cNvPr>
          <p:cNvSpPr txBox="1"/>
          <p:nvPr/>
        </p:nvSpPr>
        <p:spPr>
          <a:xfrm>
            <a:off x="375920" y="2908668"/>
            <a:ext cx="60960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✅ What OpenCV actually does conceptually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Accesses real-time webcam feed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Opens the hardware stream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Manages frame-by-frame extraction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Handles camera drivers, buffering, and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Delivers clean frames for processing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Flips the image (mirror view)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Converts BGR → RGB (required by </a:t>
            </a:r>
            <a:r>
              <a:rPr lang="en-US" dirty="0" err="1"/>
              <a:t>MediaPipe</a:t>
            </a:r>
            <a:r>
              <a:rPr lang="en-US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Resizes or normalizes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DD968-5CCD-811C-89B7-8E6FAD6A7922}"/>
              </a:ext>
            </a:extLst>
          </p:cNvPr>
          <p:cNvSpPr txBox="1"/>
          <p:nvPr/>
        </p:nvSpPr>
        <p:spPr>
          <a:xfrm>
            <a:off x="6391681" y="2908668"/>
            <a:ext cx="5800319" cy="337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3. Provides a stable, constant-speed video loop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Ensures every frame reaches the hand-detection model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Maintains 20–30 FPS so gesture detection feels instant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4. Acts as the visual “world interface”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Without OpenCV, </a:t>
            </a:r>
            <a:r>
              <a:rPr lang="en-US" dirty="0" err="1"/>
              <a:t>MediaPipe</a:t>
            </a:r>
            <a:r>
              <a:rPr lang="en-US" dirty="0"/>
              <a:t> has nothing to </a:t>
            </a:r>
            <a:r>
              <a:rPr lang="en-US" dirty="0" err="1"/>
              <a:t>analyse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the bridge between </a:t>
            </a:r>
            <a:r>
              <a:rPr lang="en-US" b="1" dirty="0"/>
              <a:t>hardware → AI model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F13D88-5103-AD68-EE17-289DAAED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D78C-9F02-8F05-E468-6D87E4EE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Audio APIs Help in Gesture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888AF-5AD1-482B-A4FF-D2B5C522D284}"/>
              </a:ext>
            </a:extLst>
          </p:cNvPr>
          <p:cNvSpPr txBox="1"/>
          <p:nvPr/>
        </p:nvSpPr>
        <p:spPr>
          <a:xfrm>
            <a:off x="223520" y="1888709"/>
            <a:ext cx="11887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Where OpenCV is the </a:t>
            </a:r>
            <a:r>
              <a:rPr lang="en-US" sz="2000" i="1" dirty="0"/>
              <a:t>eyes</a:t>
            </a:r>
            <a:r>
              <a:rPr lang="en-US" sz="2000" dirty="0"/>
              <a:t>, </a:t>
            </a:r>
            <a:r>
              <a:rPr lang="en-US" sz="2000" dirty="0" err="1"/>
              <a:t>Pycaw</a:t>
            </a:r>
            <a:r>
              <a:rPr lang="en-US" sz="2000" dirty="0"/>
              <a:t>/WASAPI serves as the </a:t>
            </a:r>
            <a:r>
              <a:rPr lang="en-US" sz="2000" i="1" dirty="0"/>
              <a:t>hands</a:t>
            </a:r>
            <a:r>
              <a:rPr lang="en-US" sz="2000" dirty="0"/>
              <a:t> that control the microphone.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Gesture detection alone is useless unless it can </a:t>
            </a:r>
            <a:r>
              <a:rPr lang="en-US" sz="2000" b="1" dirty="0"/>
              <a:t>change something in the system</a:t>
            </a:r>
            <a:r>
              <a:rPr lang="en-US" sz="2000" dirty="0"/>
              <a:t>. That “something” is the </a:t>
            </a:r>
            <a:r>
              <a:rPr lang="en-US" sz="2000" b="1" dirty="0"/>
              <a:t>microphone input volume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D5173-44CE-ADDF-4355-E72C1C4FA999}"/>
              </a:ext>
            </a:extLst>
          </p:cNvPr>
          <p:cNvSpPr txBox="1"/>
          <p:nvPr/>
        </p:nvSpPr>
        <p:spPr>
          <a:xfrm>
            <a:off x="223519" y="3000145"/>
            <a:ext cx="6605543" cy="338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✔️ What the Audio API does conceptually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 Provides access to the Windows Audio Stack (WASAPI)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WASAPI controls hardware input/output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Pycaw</a:t>
            </a:r>
            <a:r>
              <a:rPr lang="en-US" dirty="0"/>
              <a:t> exposes this through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get a handle to the default microphone endpoint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2. Lets you read/write microphone volume safely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GetMasterVolumeLevelScalar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→ Read current 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SetMasterVolumeLevelScalar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→ Apply new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90B11-82A8-45C4-C969-98B4C51FACCF}"/>
              </a:ext>
            </a:extLst>
          </p:cNvPr>
          <p:cNvSpPr txBox="1"/>
          <p:nvPr/>
        </p:nvSpPr>
        <p:spPr>
          <a:xfrm>
            <a:off x="6829062" y="2982352"/>
            <a:ext cx="51394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Allows full control with zero UI interactions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need to open Windows Sound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need to change OS settings manually</a:t>
            </a:r>
          </a:p>
          <a:p>
            <a:r>
              <a:rPr lang="en-US" b="1" dirty="0"/>
              <a:t>4. Integrates seamlessly with gesture output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Gesture value (0–5) → Volume % (0–100)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Pinch → Fine control using pixel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palm → High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Closed hand → Mute/Low volume</a:t>
            </a:r>
          </a:p>
          <a:p>
            <a:r>
              <a:rPr lang="en-US" b="1" dirty="0"/>
              <a:t>5. COM stability ensures accurate, real-time volume updates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That’s why the child process is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 must run in a dedicated, single-threaded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B145A0-AE29-E478-53E4-45011D92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33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1631</TotalTime>
  <Words>2010</Words>
  <Application>Microsoft Office PowerPoint</Application>
  <PresentationFormat>Widescreen</PresentationFormat>
  <Paragraphs>262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Copperplate Gothic Bold</vt:lpstr>
      <vt:lpstr>Corbel</vt:lpstr>
      <vt:lpstr>Courier New</vt:lpstr>
      <vt:lpstr>Wingdings</vt:lpstr>
      <vt:lpstr>Banded</vt:lpstr>
      <vt:lpstr>Controlling Volume with Hand Gestures using a Webcam</vt:lpstr>
      <vt:lpstr>Project Statement</vt:lpstr>
      <vt:lpstr>Expected outcome </vt:lpstr>
      <vt:lpstr>Setup</vt:lpstr>
      <vt:lpstr>Setup</vt:lpstr>
      <vt:lpstr>Setup</vt:lpstr>
      <vt:lpstr>Full System Architecture</vt:lpstr>
      <vt:lpstr>OpenCV Helps in Gesture Recognition</vt:lpstr>
      <vt:lpstr>How Audio APIs Help in Gesture</vt:lpstr>
      <vt:lpstr>Multi-threading Architecture</vt:lpstr>
      <vt:lpstr>Pycaw problem</vt:lpstr>
      <vt:lpstr>Remedy </vt:lpstr>
      <vt:lpstr>Child Process Life Cycle</vt:lpstr>
      <vt:lpstr>Child Process Reads Commands</vt:lpstr>
      <vt:lpstr>Why COM Must Be Initialized ONLY in the Child</vt:lpstr>
      <vt:lpstr>Mic-Controller (Communication Layer)</vt:lpstr>
      <vt:lpstr>Communication Pipeline Inside MicController</vt:lpstr>
      <vt:lpstr>The _send() Method</vt:lpstr>
      <vt:lpstr>Gesture Processing Pipeline</vt:lpstr>
      <vt:lpstr>Load and Display Image</vt:lpstr>
      <vt:lpstr>Display Image Information</vt:lpstr>
      <vt:lpstr>Image Processing Techniques</vt:lpstr>
      <vt:lpstr>Hand detection and landmarks</vt:lpstr>
      <vt:lpstr>Index tip and thumb tip distance </vt:lpstr>
      <vt:lpstr>Live demo on streamlit</vt:lpstr>
      <vt:lpstr>Why not Streamlit?</vt:lpstr>
      <vt:lpstr>Why not Streamlit?</vt:lpstr>
      <vt:lpstr>GUI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Snehil Ghosh</dc:creator>
  <cp:lastModifiedBy>Snehil Ghosh</cp:lastModifiedBy>
  <cp:revision>17</cp:revision>
  <dcterms:created xsi:type="dcterms:W3CDTF">2025-10-21T19:30:40Z</dcterms:created>
  <dcterms:modified xsi:type="dcterms:W3CDTF">2025-12-12T14:15:03Z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